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59" r:id="rId6"/>
    <p:sldId id="263" r:id="rId7"/>
    <p:sldId id="262" r:id="rId8"/>
    <p:sldId id="261" r:id="rId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99"/>
  </p:normalViewPr>
  <p:slideViewPr>
    <p:cSldViewPr snapToGrid="0" snapToObjects="1">
      <p:cViewPr varScale="1">
        <p:scale>
          <a:sx n="93" d="100"/>
          <a:sy n="93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10.jpg>
</file>

<file path=ppt/media/image2.tiff>
</file>

<file path=ppt/media/image3.png>
</file>

<file path=ppt/media/image4.png>
</file>

<file path=ppt/media/image5.tiff>
</file>

<file path=ppt/media/image6.tiff>
</file>

<file path=ppt/media/image7.gi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132BF7-2B8F-1241-A9B3-8A77C28CCF23}" type="datetimeFigureOut">
              <a:rPr lang="es-MX" smtClean="0"/>
              <a:t>15/03/21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1A4822-EDEA-124A-A66A-A5572CDFB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0842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1A4822-EDEA-124A-A66A-A5572CDFB42D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9779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016D3C-CAB7-924E-9D2D-8580908442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56DC383-AF96-C246-8B26-A10031E89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22AEBD8-CB3E-7341-876E-7A0249DA6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AF5BB5-857A-994A-BFDD-549135777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7D769B-1A51-E041-8F4C-A66B0E9C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05854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6C9A28-AEB4-C24C-B502-1563B7281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E384C4B-1084-1D4B-8231-764278386F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0D8834-68C2-6646-8967-4D2C4A7F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5E3979-67BD-CE4B-B4DB-32FCC2960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8332BE-2897-E44E-8FDD-2F4839A75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9262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BFEA1A8-22E4-5245-A3BE-8F6415A1B8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2ED865-0B6C-4948-A9AE-79934E582E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B534B2-6920-3446-BC12-D80738CAD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100097-141C-2048-8872-E20533FCD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5582C03-D460-6D41-97AA-A4B9D4A8B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1402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56D2C5-5932-2543-B3B4-8EB666EB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52B324-098F-F14C-954A-0038B360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E4630C-68C0-3648-A996-EC81D1F22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3586DA-E4CD-7342-B2DB-9E124CB50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4AC46C-9EC9-5E4C-9254-945E9EADB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810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0A3172-786E-C74A-BFC1-97AC351F3B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4C6854-8188-A444-9F18-886B77A86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D1BFBD-59DF-BC47-B230-B2166CF82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EC9393-B60F-424F-9961-8A25F29B9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C877DC-4E74-0E4F-9C72-A04248790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680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1F4737-E1B9-0F4A-9BC3-DA08A5BA9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42F449-B460-6D49-AF8D-262C29B3A4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2A76CDE-D58A-1744-85A0-A91408CCB3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254AE1F-BF7D-E249-A51A-E65A58EFF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2683530-0012-9340-A2B7-DDAF787B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6325E2-1C88-CD42-B955-458281C4B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3785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5CFA8A-DE5A-4147-B7BC-AE993CBD5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44E8A6-9367-9D41-8D9D-DEA508700C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BC49C25-23C4-454F-B8A2-B07C4CBBB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D3503B-A334-A941-A71A-A4DE175246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7D933301-DEEA-334F-B561-33C3704A96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A6260AA-C393-3547-8C1C-8059C427E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4EB7561-3F04-B14E-B8B9-4C6AD670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2D3B96-1DD8-6144-B97A-B33E68870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29841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CB7C93-0C10-3E44-A052-9C5B1ABF0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EC429B1-54E2-0043-B358-F36A4673A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D32C36E-DAEF-1B4B-AA21-3A647D64C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B60D6F8-A1A2-4342-8B2F-75F558E4A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06286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C5EF94-2CBC-094D-B20C-A53A69429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1751A84-F4C5-4940-A66F-694981AB6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AA223C-3F7A-7A43-8AB3-CBB08FC93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446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9FBFCD-5AD4-4741-ABFD-8EC278E3B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8195FC-FE50-8540-B9EF-7CAFB15BD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F525D34-5028-824B-883D-D39F54DEFD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B78E377-F676-404A-AE15-8941F8775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0182D4-4F6C-5246-AD99-F15D0C7F4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D41FA06-3214-F64D-9027-225B9695C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4809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CEF202-A012-D441-91C6-DB76E428A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CE0DC82-ED8A-6B43-8683-03A88A4F2F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8F46818-086E-7640-98F3-5073192773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46A8445-52BB-4C44-9D40-887688196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7409FD-90B4-364E-8DAB-A32A79089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08174B-597F-5B41-8E72-4904F0080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71781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4097AE2-1B29-1B47-8A82-8399D74FF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82F13E7-C00A-EA40-BBC7-F23D83BD9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071C42-0C07-1648-AF6B-628955414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1C80B-0EB6-514D-860A-3D767ABE3337}" type="datetimeFigureOut">
              <a:rPr lang="es-MX" smtClean="0"/>
              <a:t>11/03/21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846C2F-4B13-174F-9B7B-5A98537520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EF5782-F1CF-AC4C-A06D-AE0166038D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48E35-34D6-D447-B937-25E05A0C895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1125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2C0170E-9E5C-E64F-AFA2-1E06C4A8CA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03" r="154" b="4741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3EA4FA-D8D7-FB43-BA8E-8D7B531571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s-MX" sz="6600" dirty="0"/>
              <a:t>Mapa de carreteras de México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DB1059-8994-E04C-A3CE-F11E1C65B9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 fontScale="92500" lnSpcReduction="20000"/>
          </a:bodyPr>
          <a:lstStyle/>
          <a:p>
            <a:pPr algn="l"/>
            <a:r>
              <a:rPr lang="es-MX" dirty="0"/>
              <a:t>Equipo: Yosshua Cisneros, Mauricio Gutiérrez, Alexis Sánchez y Rodrigo Plauchú</a:t>
            </a:r>
          </a:p>
        </p:txBody>
      </p:sp>
    </p:spTree>
    <p:extLst>
      <p:ext uri="{BB962C8B-B14F-4D97-AF65-F5344CB8AC3E}">
        <p14:creationId xmlns:p14="http://schemas.microsoft.com/office/powerpoint/2010/main" val="2801649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9EE93A0-324C-4A44-8AD9-6BC1F3CB1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93" r="1431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89440C4-3F2F-D248-BF6D-B0BC0D438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MX" sz="2800"/>
              <a:t>Objetivos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E7C4E0-9CCC-334B-AD52-C72E5162C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4062361" cy="3207258"/>
          </a:xfrm>
        </p:spPr>
        <p:txBody>
          <a:bodyPr anchor="t">
            <a:normAutofit/>
          </a:bodyPr>
          <a:lstStyle/>
          <a:p>
            <a:r>
              <a:rPr lang="es-MX" sz="2000" dirty="0"/>
              <a:t>Cálcular la distancia mínima para recorrer entre dos ciudades de México utilizando el método A*</a:t>
            </a:r>
          </a:p>
          <a:p>
            <a:endParaRPr lang="es-MX" sz="2000" dirty="0"/>
          </a:p>
          <a:p>
            <a:endParaRPr lang="es-MX" sz="2000" dirty="0"/>
          </a:p>
          <a:p>
            <a:r>
              <a:rPr lang="es-MX" sz="2000" dirty="0"/>
              <a:t>Visualizar los resultados obtenidos en lisp utilizando una herramienta gráfica</a:t>
            </a:r>
          </a:p>
          <a:p>
            <a:pPr marL="0" indent="0">
              <a:buNone/>
            </a:pPr>
            <a:endParaRPr lang="es-MX" sz="1700" dirty="0"/>
          </a:p>
        </p:txBody>
      </p:sp>
    </p:spTree>
    <p:extLst>
      <p:ext uri="{BB962C8B-B14F-4D97-AF65-F5344CB8AC3E}">
        <p14:creationId xmlns:p14="http://schemas.microsoft.com/office/powerpoint/2010/main" val="233503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9C590D4-D017-DA4B-9103-897CB5B6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rgbClr val="000000"/>
                </a:solidFill>
              </a:rPr>
              <a:t>Desarrollo</a:t>
            </a: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0AE11F4-D797-E340-82F8-A54C20E2B8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26389" r="25840" b="1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ADA11E-4230-1645-8121-5F59A2315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s-MX" sz="2100" dirty="0">
                <a:solidFill>
                  <a:srgbClr val="000000"/>
                </a:solidFill>
              </a:rPr>
              <a:t>Definir las ciudades primordiales y las distancias entre las ciudades de los estados adyacentes</a:t>
            </a:r>
          </a:p>
          <a:p>
            <a:r>
              <a:rPr lang="es-MX" sz="2100" dirty="0">
                <a:solidFill>
                  <a:srgbClr val="000000"/>
                </a:solidFill>
              </a:rPr>
              <a:t>Obtener las listas de adyacencias entre el origen y los destinos para c/u</a:t>
            </a:r>
          </a:p>
          <a:p>
            <a:r>
              <a:rPr lang="es-MX" sz="2100" dirty="0">
                <a:solidFill>
                  <a:srgbClr val="000000"/>
                </a:solidFill>
              </a:rPr>
              <a:t>Implementar el método con una función de costo, cálculo de distancia y búsqueda con A*</a:t>
            </a:r>
          </a:p>
          <a:p>
            <a:r>
              <a:rPr lang="es-MX" sz="2100" dirty="0">
                <a:solidFill>
                  <a:srgbClr val="000000"/>
                </a:solidFill>
              </a:rPr>
              <a:t>Visualizar resultados utilizando WPF con C#</a:t>
            </a:r>
          </a:p>
        </p:txBody>
      </p:sp>
    </p:spTree>
    <p:extLst>
      <p:ext uri="{BB962C8B-B14F-4D97-AF65-F5344CB8AC3E}">
        <p14:creationId xmlns:p14="http://schemas.microsoft.com/office/powerpoint/2010/main" val="5006049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C163A81-E7FA-0741-8408-3F401F63DB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85" r="2039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683A4D-6950-EC43-8651-0BFBD9BE2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854542" cy="1124712"/>
          </a:xfrm>
        </p:spPr>
        <p:txBody>
          <a:bodyPr anchor="b">
            <a:normAutofit/>
          </a:bodyPr>
          <a:lstStyle/>
          <a:p>
            <a:r>
              <a:rPr lang="es-MX" sz="3200" dirty="0"/>
              <a:t>Estado y transiciones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7EC7A91-6BEF-CB41-BB8D-22F489C8A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s-MX" sz="2000" dirty="0"/>
              <a:t>Estado = (ID </a:t>
            </a:r>
            <a:r>
              <a:rPr lang="es-MX" sz="2000"/>
              <a:t>Padre distanciaRec </a:t>
            </a:r>
            <a:r>
              <a:rPr lang="es-MX" sz="2000" dirty="0"/>
              <a:t>latDest longDest)</a:t>
            </a:r>
          </a:p>
          <a:p>
            <a:endParaRPr lang="es-MX" sz="2000" dirty="0"/>
          </a:p>
          <a:p>
            <a:r>
              <a:rPr lang="es-MX" sz="2000" dirty="0"/>
              <a:t>Transición: Visitar los nodos de la lista de adyacencia del nodo actual</a:t>
            </a:r>
          </a:p>
        </p:txBody>
      </p:sp>
    </p:spTree>
    <p:extLst>
      <p:ext uri="{BB962C8B-B14F-4D97-AF65-F5344CB8AC3E}">
        <p14:creationId xmlns:p14="http://schemas.microsoft.com/office/powerpoint/2010/main" val="369924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E4E6B3B-0A3E-E149-BEF3-3353C470D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240" r="22411" b="849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26FB980-2366-A241-9BCF-CEAB5305E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MX" sz="2800"/>
              <a:t>Función Heurística</a:t>
            </a:r>
          </a:p>
        </p:txBody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BCF277-9632-7547-AF3C-B73BA67D6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s-MX" sz="1800" dirty="0"/>
              <a:t>f(n)= g(n) + h(n)</a:t>
            </a:r>
          </a:p>
          <a:p>
            <a:pPr>
              <a:lnSpc>
                <a:spcPct val="150000"/>
              </a:lnSpc>
            </a:pPr>
            <a:r>
              <a:rPr lang="es-MX" sz="1800" dirty="0"/>
              <a:t>Donde g(n) es el costo de la ruta desde el nodo inicial hasta el nodo n (Best-first search)</a:t>
            </a:r>
          </a:p>
          <a:p>
            <a:pPr>
              <a:lnSpc>
                <a:spcPct val="150000"/>
              </a:lnSpc>
            </a:pPr>
            <a:r>
              <a:rPr lang="es-MX" sz="1800" dirty="0"/>
              <a:t>Y h(n) es la distancia del nodo actual al nodo final (Greedy search)</a:t>
            </a:r>
          </a:p>
        </p:txBody>
      </p:sp>
    </p:spTree>
    <p:extLst>
      <p:ext uri="{BB962C8B-B14F-4D97-AF65-F5344CB8AC3E}">
        <p14:creationId xmlns:p14="http://schemas.microsoft.com/office/powerpoint/2010/main" val="460202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AD12782-3992-7C46-B78C-6BE2D0CCD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0" r="11125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0BFFFBE-6AB9-3349-91E0-67D35422D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MX" sz="2800" dirty="0"/>
              <a:t>Complejidad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CC4AB3DF-4DF0-4126-8781-AA997ADD906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1094" y="2718054"/>
                <a:ext cx="3438906" cy="3207258"/>
              </a:xfrm>
            </p:spPr>
            <p:txBody>
              <a:bodyPr anchor="t">
                <a:normAutofit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es-E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𝑏</m:t>
                            </m:r>
                          </m:e>
                          <m:sup>
                            <m:r>
                              <a:rPr lang="es-ES" sz="2400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sup>
                        </m:sSup>
                        <m:r>
                          <a:rPr lang="es-E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∙</m:t>
                        </m:r>
                        <m:func>
                          <m:funcPr>
                            <m:ctrlPr>
                              <a:rPr lang="es-ES" sz="2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uncPr>
                          <m:fName>
                            <m:sSub>
                              <m:sSub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es-ES" sz="2400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log</m:t>
                                </m:r>
                              </m:e>
                              <m:sub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fName>
                          <m:e>
                            <m:sSup>
                              <m:sSupPr>
                                <m:ctrlPr>
                                  <a:rPr lang="es-E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𝑏</m:t>
                                </m:r>
                              </m:e>
                              <m:sup>
                                <m:r>
                                  <a:rPr lang="es-ES" sz="24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𝑑</m:t>
                                </m:r>
                              </m:sup>
                            </m:sSup>
                          </m:e>
                        </m:func>
                      </m:e>
                    </m:d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Dado que </a:t>
                </a:r>
                <a:r>
                  <a:rPr lang="en-US" sz="2400" dirty="0" err="1"/>
                  <a:t>usamos</a:t>
                </a:r>
                <a:r>
                  <a:rPr lang="en-US" sz="2400" dirty="0"/>
                  <a:t> hash tables, las </a:t>
                </a:r>
                <a:r>
                  <a:rPr lang="en-US" sz="2400" dirty="0" err="1"/>
                  <a:t>consultas</a:t>
                </a:r>
                <a:r>
                  <a:rPr lang="en-US" sz="2400" dirty="0"/>
                  <a:t> de </a:t>
                </a:r>
                <a:r>
                  <a:rPr lang="en-US" sz="2400" dirty="0" err="1"/>
                  <a:t>datos</a:t>
                </a:r>
                <a:r>
                  <a:rPr lang="en-US" sz="2400" dirty="0"/>
                  <a:t> </a:t>
                </a:r>
                <a:r>
                  <a:rPr lang="en-US" sz="2400" dirty="0" err="1"/>
                  <a:t>tienen</a:t>
                </a:r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𝑂</m:t>
                    </m:r>
                    <m:r>
                      <a:rPr lang="es-ES" sz="2400" b="0" i="1" smtClean="0">
                        <a:latin typeface="Cambria Math" panose="02040503050406030204" pitchFamily="18" charset="0"/>
                      </a:rPr>
                      <m:t>(1)</m:t>
                    </m:r>
                  </m:oMath>
                </a14:m>
                <a:endParaRPr lang="en-US" sz="2400" dirty="0"/>
              </a:p>
              <a:p>
                <a:endParaRPr lang="en-US" sz="2400" dirty="0"/>
              </a:p>
              <a:p>
                <a:r>
                  <a:rPr lang="en-US" sz="2400" dirty="0"/>
                  <a:t>Factor medio de </a:t>
                </a:r>
                <a:r>
                  <a:rPr lang="en-US" sz="2400" dirty="0" err="1"/>
                  <a:t>ramificación</a:t>
                </a:r>
                <a:r>
                  <a:rPr lang="en-US" sz="2400" dirty="0"/>
                  <a:t> es 21</a:t>
                </a:r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CC4AB3DF-4DF0-4126-8781-AA997ADD906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1094" y="2718054"/>
                <a:ext cx="3438906" cy="3207258"/>
              </a:xfrm>
              <a:blipFill>
                <a:blip r:embed="rId3"/>
                <a:stretch>
                  <a:fillRect l="-2583" t="-1581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75596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05494DE-B078-4D87-BB01-C84320618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A0576B0-CD8C-4661-95C8-A9F2CE7CD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4724288" cy="6861324"/>
          </a:xfrm>
          <a:prstGeom prst="rect">
            <a:avLst/>
          </a:prstGeom>
          <a:solidFill>
            <a:srgbClr val="000000">
              <a:alpha val="8039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FF60E2B-3919-423C-B1FF-56CDE6681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19042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90C35D5-4E21-5542-80AC-4774AC07F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122363"/>
            <a:ext cx="330813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Código y demostración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679D6BC-DCA4-5C42-BD87-186DC6DF2F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0996" y="1201625"/>
            <a:ext cx="6274296" cy="445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19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8EA94BD-BCF0-A642-BA1D-232C7A008AF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712" t="9091" r="22513"/>
          <a:stretch/>
        </p:blipFill>
        <p:spPr>
          <a:xfrm>
            <a:off x="3527956" y="-1"/>
            <a:ext cx="8703745" cy="6858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7DE9E81-8B23-2A45-BCCA-26B9877C0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s-MX" sz="2800"/>
              <a:t>Conclusiones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052E70-3CA5-4BBC-A81F-E788A255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3" y="2718054"/>
            <a:ext cx="3729851" cy="3207258"/>
          </a:xfrm>
        </p:spPr>
        <p:txBody>
          <a:bodyPr anchor="t">
            <a:normAutofit lnSpcReduction="10000"/>
          </a:bodyPr>
          <a:lstStyle/>
          <a:p>
            <a:r>
              <a:rPr lang="es-ES_tradnl" sz="2000" dirty="0"/>
              <a:t>Limitaciones: </a:t>
            </a:r>
          </a:p>
          <a:p>
            <a:pPr lvl="1"/>
            <a:r>
              <a:rPr lang="es-ES_tradnl" sz="1600" dirty="0"/>
              <a:t>Número de ciudades </a:t>
            </a:r>
          </a:p>
          <a:p>
            <a:pPr lvl="1"/>
            <a:r>
              <a:rPr lang="es-ES_tradnl" sz="1600" dirty="0"/>
              <a:t>Pre cálculo de la distancia entre ciudades</a:t>
            </a:r>
          </a:p>
          <a:p>
            <a:pPr lvl="1"/>
            <a:r>
              <a:rPr lang="es-ES_tradnl" sz="1600" dirty="0"/>
              <a:t>Contempla únicamente a México</a:t>
            </a:r>
          </a:p>
          <a:p>
            <a:endParaRPr lang="es-ES_tradnl" sz="2000" dirty="0"/>
          </a:p>
          <a:p>
            <a:r>
              <a:rPr lang="es-ES_tradnl" sz="2000" dirty="0"/>
              <a:t>Mejoras:</a:t>
            </a:r>
          </a:p>
          <a:p>
            <a:pPr lvl="1"/>
            <a:r>
              <a:rPr lang="es-ES_tradnl" sz="1600" dirty="0"/>
              <a:t>Mejor visualización</a:t>
            </a:r>
          </a:p>
          <a:p>
            <a:pPr lvl="1"/>
            <a:r>
              <a:rPr lang="es-ES_tradnl" sz="1600" dirty="0"/>
              <a:t>Automatizar proceso de cálculo de distancias entre ciudades </a:t>
            </a:r>
          </a:p>
          <a:p>
            <a:pPr lvl="1"/>
            <a:r>
              <a:rPr lang="en-US" sz="1600" dirty="0"/>
              <a:t>Reducir </a:t>
            </a:r>
            <a:r>
              <a:rPr lang="en-US" sz="1600" dirty="0" err="1"/>
              <a:t>tiempos</a:t>
            </a:r>
            <a:r>
              <a:rPr lang="en-US" sz="1600" dirty="0"/>
              <a:t> de </a:t>
            </a:r>
            <a:r>
              <a:rPr lang="en-US" sz="1600" dirty="0" err="1"/>
              <a:t>ejecución</a:t>
            </a:r>
            <a:endParaRPr lang="en-US" sz="16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558209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6993</TotalTime>
  <Words>241</Words>
  <Application>Microsoft Macintosh PowerPoint</Application>
  <PresentationFormat>Panorámica</PresentationFormat>
  <Paragraphs>38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Tema de Office</vt:lpstr>
      <vt:lpstr>Mapa de carreteras de México</vt:lpstr>
      <vt:lpstr>Objetivos</vt:lpstr>
      <vt:lpstr>Desarrollo</vt:lpstr>
      <vt:lpstr>Estado y transiciones</vt:lpstr>
      <vt:lpstr>Función Heurística</vt:lpstr>
      <vt:lpstr>Complejidad</vt:lpstr>
      <vt:lpstr>Código y demostración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RODRIGO PLAUCHU RODRIGUEZ</dc:creator>
  <cp:lastModifiedBy>RODRIGO PLAUCHU RODRIGUEZ</cp:lastModifiedBy>
  <cp:revision>15</cp:revision>
  <dcterms:created xsi:type="dcterms:W3CDTF">2021-03-11T20:11:44Z</dcterms:created>
  <dcterms:modified xsi:type="dcterms:W3CDTF">2021-03-16T16:45:26Z</dcterms:modified>
</cp:coreProperties>
</file>

<file path=docProps/thumbnail.jpeg>
</file>